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4"/>
  </p:notesMasterIdLst>
  <p:sldIdLst>
    <p:sldId id="1966" r:id="rId4"/>
    <p:sldId id="421" r:id="rId5"/>
    <p:sldId id="1688" r:id="rId6"/>
    <p:sldId id="2285" r:id="rId7"/>
    <p:sldId id="1810" r:id="rId8"/>
    <p:sldId id="2343" r:id="rId9"/>
    <p:sldId id="2283" r:id="rId10"/>
    <p:sldId id="2340" r:id="rId11"/>
    <p:sldId id="2341" r:id="rId12"/>
    <p:sldId id="404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00"/>
    <a:srgbClr val="FFFFFF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9"/>
    <p:restoredTop sz="94671"/>
  </p:normalViewPr>
  <p:slideViewPr>
    <p:cSldViewPr showGuides="1">
      <p:cViewPr>
        <p:scale>
          <a:sx n="66" d="100"/>
          <a:sy n="66" d="100"/>
        </p:scale>
        <p:origin x="-1494" y="-180"/>
      </p:cViewPr>
      <p:guideLst>
        <p:guide orient="horz" pos="2452"/>
        <p:guide pos="2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0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6"/>
          <p:cNvPicPr>
            <a:picLocks noChangeAspect="1"/>
          </p:cNvPicPr>
          <p:nvPr/>
        </p:nvPicPr>
        <p:blipFill>
          <a:blip r:embed="rId2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0"/>
          <p:cNvPicPr>
            <a:picLocks noChangeAspect="1"/>
          </p:cNvPicPr>
          <p:nvPr/>
        </p:nvPicPr>
        <p:blipFill>
          <a:blip r:embed="rId3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33"/>
          <p:cNvSpPr txBox="1"/>
          <p:nvPr/>
        </p:nvSpPr>
        <p:spPr>
          <a:xfrm>
            <a:off x="657225" y="2654300"/>
            <a:ext cx="2949575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6516" y="3802742"/>
            <a:ext cx="4323159" cy="712787"/>
          </a:xfrm>
        </p:spPr>
        <p:txBody>
          <a:bodyPr anchor="b">
            <a:normAutofit/>
          </a:bodyPr>
          <a:lstStyle>
            <a:lvl1pPr algn="dist">
              <a:defRPr sz="3200">
                <a:solidFill>
                  <a:srgbClr val="651C02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6516" y="4556805"/>
            <a:ext cx="4323159" cy="616646"/>
          </a:xfrm>
        </p:spPr>
        <p:txBody>
          <a:bodyPr>
            <a:normAutofit/>
          </a:bodyPr>
          <a:lstStyle>
            <a:lvl1pPr marL="0" indent="0" algn="dist">
              <a:buNone/>
              <a:defRPr sz="14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7141594-5A9C-460B-B161-82A593177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5B4EED40-21FD-49AE-869D-2ADBB239E42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146300"/>
            <a:ext cx="7886700" cy="40306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EB15989-5585-4D29-88DF-CCA6A71227F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0E16E8D-6904-4A26-A257-8198958A880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61508">
            <a:off x="3224213" y="1628775"/>
            <a:ext cx="3579812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8949" y="2948215"/>
            <a:ext cx="3898106" cy="714375"/>
          </a:xfrm>
        </p:spPr>
        <p:txBody>
          <a:bodyPr anchor="b">
            <a:normAutofit/>
          </a:bodyPr>
          <a:lstStyle>
            <a:lvl1pPr algn="dist">
              <a:defRPr sz="3000">
                <a:solidFill>
                  <a:schemeClr val="tx1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028949" y="3689578"/>
            <a:ext cx="3898106" cy="604837"/>
          </a:xfrm>
        </p:spPr>
        <p:txBody>
          <a:bodyPr>
            <a:normAutofit/>
          </a:bodyPr>
          <a:lstStyle>
            <a:lvl1pPr marL="0" indent="0" algn="dist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dirty="0" smtClean="0"/>
              <a:t>编辑文本</a:t>
            </a:r>
            <a:endParaRPr lang="zh-CN" altLang="en-US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DD27348D-3885-4138-A42A-5EF9361126C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F3095FC0-2E75-493D-972F-8DF644D0FA2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0F9E9A6-9EE9-4F87-AA2C-021D3D1B04C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AC801515-BDC9-43F2-8113-08B2BDFB9D6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700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54300"/>
            <a:ext cx="3868340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700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54300"/>
            <a:ext cx="3887391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FE16FB2-55AB-49B9-AE44-8D83EF87FAD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672553C-F142-4D30-ADFF-F2B1959B2B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13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16"/>
          <p:cNvPicPr>
            <a:picLocks noChangeAspect="1"/>
          </p:cNvPicPr>
          <p:nvPr/>
        </p:nvPicPr>
        <p:blipFill>
          <a:blip r:embed="rId3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33"/>
          <p:cNvSpPr txBox="1"/>
          <p:nvPr/>
        </p:nvSpPr>
        <p:spPr>
          <a:xfrm>
            <a:off x="657225" y="2654300"/>
            <a:ext cx="2949575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3817257"/>
            <a:ext cx="4391025" cy="747259"/>
          </a:xfrm>
        </p:spPr>
        <p:txBody>
          <a:bodyPr anchor="b">
            <a:normAutofit/>
          </a:bodyPr>
          <a:lstStyle>
            <a:lvl1pPr algn="dist">
              <a:defRPr sz="48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28650" y="4571319"/>
            <a:ext cx="4391025" cy="616646"/>
          </a:xfrm>
        </p:spPr>
        <p:txBody>
          <a:bodyPr>
            <a:normAutofit/>
          </a:bodyPr>
          <a:lstStyle>
            <a:lvl1pPr marL="0" indent="0" algn="dist">
              <a:buNone/>
              <a:defRPr sz="16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96C1A9C-E348-4997-B124-D084DD0B120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3D7EA2E-210D-480C-AB99-E0924CB7B20E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4B4C81E-07B0-42DC-89F3-E0EA9A4EFCB1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84E3FCF-1C27-4E12-88EE-42172B1901E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32"/>
          <p:cNvPicPr>
            <a:picLocks noChangeAspect="1"/>
          </p:cNvPicPr>
          <p:nvPr/>
        </p:nvPicPr>
        <p:blipFill>
          <a:blip r:embed="rId2"/>
          <a:srcRect t="34911" r="67508"/>
          <a:stretch>
            <a:fillRect/>
          </a:stretch>
        </p:blipFill>
        <p:spPr>
          <a:xfrm flipH="1">
            <a:off x="0" y="0"/>
            <a:ext cx="3028950" cy="412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841826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841826"/>
            <a:ext cx="4627800" cy="54258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r>
              <a:rPr lang="zh-CN" altLang="en-US" strike="noStrike" noProof="1" smtClean="0"/>
              <a:t>图片</a:t>
            </a:r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442026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4750" y="365125"/>
            <a:ext cx="990600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819900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48ABF72A-62D1-4527-AB9B-AC0D9F3B68F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74A9EE9-BA95-4687-B14C-8D9B25981DD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1378857"/>
            <a:ext cx="7886700" cy="473165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C8A9EB2E-3D7A-47EF-9DEF-751005908DD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6DF85768-39AB-4061-BBB6-1B1E448F41C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1038225"/>
            <a:ext cx="8011160" cy="3375025"/>
          </a:xfrm>
        </p:spPr>
        <p:txBody>
          <a:bodyPr>
            <a:normAutofit fontScale="90000"/>
          </a:bodyPr>
          <a:p>
            <a:pPr fontAlgn="base"/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</a:t>
            </a: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 </a:t>
            </a: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分析高考历史开放性题特点 </a:t>
            </a:r>
            <a:br>
              <a:rPr lang="zh-CN" altLang="en-US" sz="4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寻找解题规律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    </a:t>
            </a: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以近</a:t>
            </a: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年高考全国卷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Ⅰ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为例</a:t>
            </a:r>
            <a:b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</a:br>
            <a:br>
              <a:rPr lang="zh-CN" altLang="en-US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</a:br>
            <a:br>
              <a:rPr lang="zh-CN" altLang="en-US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rPr>
            </a:br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6" name="矩形 151555"/>
          <p:cNvSpPr/>
          <p:nvPr/>
        </p:nvSpPr>
        <p:spPr>
          <a:xfrm>
            <a:off x="381000" y="1434465"/>
            <a:ext cx="8479155" cy="261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11"/>
              </a:avLst>
            </a:prstTxWarp>
            <a:normAutofit/>
          </a:bodyPr>
          <a:p>
            <a:pPr algn="ctr" fontAlgn="base"/>
            <a:r>
              <a:rPr lang="zh-CN" altLang="en-US" sz="7200" b="1" strike="noStrike" noProof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+mj-cs"/>
              </a:rPr>
              <a:t>谢谢！</a:t>
            </a:r>
            <a:endParaRPr lang="zh-CN" altLang="en-US" sz="7200" b="1" strike="noStrike" noProof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+mj-cs"/>
            </a:endParaRPr>
          </a:p>
          <a:p>
            <a:pPr algn="ctr" fontAlgn="base"/>
            <a:endParaRPr lang="zh-CN" altLang="en-US" sz="7200" b="1" strike="noStrike" noProof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-44450" y="1610678"/>
            <a:ext cx="9364663" cy="6037262"/>
          </a:xfrm>
        </p:spPr>
        <p:txBody>
          <a:bodyPr wrap="square" lIns="91440" tIns="45720" rIns="91440" bIns="45720" anchor="t"/>
          <a:p>
            <a:pPr marL="0" indent="0">
              <a:lnSpc>
                <a:spcPts val="2975"/>
              </a:lnSpc>
              <a:spcBef>
                <a:spcPct val="0"/>
              </a:spcBef>
              <a:buNone/>
            </a:pPr>
            <a:r>
              <a:rPr lang="en-US" altLang="en-US" sz="2400" b="1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en-US" b="1">
                <a:solidFill>
                  <a:srgbClr val="FF0000"/>
                </a:solidFill>
                <a:latin typeface="+mn-ea"/>
                <a:cs typeface="+mn-ea"/>
              </a:rPr>
              <a:t>2015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cs typeface="+mn-ea"/>
              </a:rPr>
              <a:t>年    科技与生产力之间关系的“公式”。</a:t>
            </a:r>
            <a:endParaRPr lang="zh-CN" altLang="en-US" b="1" dirty="0">
              <a:solidFill>
                <a:srgbClr val="FF0000"/>
              </a:solidFill>
              <a:latin typeface="+mn-ea"/>
              <a:cs typeface="+mn-ea"/>
            </a:endParaRPr>
          </a:p>
          <a:p>
            <a:pPr marL="0" indent="0">
              <a:lnSpc>
                <a:spcPts val="2975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+mn-ea"/>
                <a:cs typeface="+mn-ea"/>
              </a:rPr>
              <a:t>     “运用世界近现代史的史实，对上述公式进行探讨。”</a:t>
            </a:r>
            <a:endParaRPr lang="zh-CN" altLang="en-US" b="1">
              <a:latin typeface="+mn-ea"/>
              <a:cs typeface="+mn-ea"/>
            </a:endParaRPr>
          </a:p>
          <a:p>
            <a:pPr marL="0" indent="0">
              <a:lnSpc>
                <a:spcPts val="2975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+mn-ea"/>
                <a:cs typeface="+mn-ea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+mn-ea"/>
                <a:cs typeface="+mn-ea"/>
              </a:rPr>
              <a:t>2016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cs typeface="+mn-ea"/>
              </a:rPr>
              <a:t>年   卢梭</a:t>
            </a:r>
            <a:r>
              <a:rPr lang="en-US" altLang="zh-CN" b="1" dirty="0">
                <a:solidFill>
                  <a:srgbClr val="FF0000"/>
                </a:solidFill>
                <a:latin typeface="+mn-ea"/>
                <a:cs typeface="+mn-ea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cs typeface="+mn-ea"/>
              </a:rPr>
              <a:t>社会契约论</a:t>
            </a:r>
            <a:r>
              <a:rPr lang="en-US" altLang="zh-CN" b="1" dirty="0">
                <a:solidFill>
                  <a:srgbClr val="FF0000"/>
                </a:solidFill>
                <a:latin typeface="+mn-ea"/>
                <a:cs typeface="+mn-ea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cs typeface="+mn-ea"/>
              </a:rPr>
              <a:t>的观点</a:t>
            </a:r>
            <a:br>
              <a:rPr lang="zh-CN" altLang="en-US" b="1" dirty="0">
                <a:solidFill>
                  <a:srgbClr val="FF0000"/>
                </a:solidFill>
                <a:latin typeface="+mn-ea"/>
                <a:cs typeface="+mn-ea"/>
              </a:rPr>
            </a:br>
            <a:r>
              <a:rPr lang="zh-CN" altLang="en-US" b="1" dirty="0">
                <a:latin typeface="+mn-ea"/>
                <a:cs typeface="+mn-ea"/>
              </a:rPr>
              <a:t>       围绕“制度构想与实践” 拟定论题，对论题简要阐述</a:t>
            </a:r>
            <a:endParaRPr lang="zh-CN" altLang="en-US" b="1" dirty="0">
              <a:latin typeface="+mn-ea"/>
              <a:cs typeface="+mn-ea"/>
            </a:endParaRPr>
          </a:p>
          <a:p>
            <a:pPr marL="0" indent="0">
              <a:lnSpc>
                <a:spcPts val="2975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+mn-ea"/>
                <a:cs typeface="+mn-ea"/>
              </a:rPr>
              <a:t> 2017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cs typeface="+mn-ea"/>
              </a:rPr>
              <a:t>年，</a:t>
            </a:r>
            <a:r>
              <a:rPr lang="en-US" altLang="zh-CN" b="1" dirty="0">
                <a:solidFill>
                  <a:srgbClr val="FF0000"/>
                </a:solidFill>
                <a:latin typeface="+mn-ea"/>
                <a:cs typeface="+mn-ea"/>
              </a:rPr>
              <a:t>14-17</a:t>
            </a:r>
            <a:r>
              <a:rPr lang="zh-CN" altLang="en-US" b="1" dirty="0">
                <a:solidFill>
                  <a:srgbClr val="FF0000"/>
                </a:solidFill>
                <a:latin typeface="+mn-ea"/>
                <a:cs typeface="+mn-ea"/>
              </a:rPr>
              <a:t>世纪中外历史比较</a:t>
            </a:r>
            <a:endParaRPr lang="zh-CN" altLang="en-US" b="1" dirty="0">
              <a:solidFill>
                <a:srgbClr val="FF0000"/>
              </a:solidFill>
              <a:latin typeface="+mn-ea"/>
              <a:cs typeface="+mn-ea"/>
            </a:endParaRPr>
          </a:p>
          <a:p>
            <a:pPr marL="0" indent="0">
              <a:lnSpc>
                <a:spcPts val="2975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+mn-ea"/>
                <a:cs typeface="+mn-ea"/>
              </a:rPr>
              <a:t>        从</a:t>
            </a:r>
            <a:r>
              <a:rPr lang="en-US" altLang="zh-CN" b="1" dirty="0">
                <a:latin typeface="+mn-ea"/>
                <a:cs typeface="+mn-ea"/>
              </a:rPr>
              <a:t>“</a:t>
            </a:r>
            <a:r>
              <a:rPr lang="zh-CN" altLang="en-US" b="1" dirty="0">
                <a:latin typeface="+mn-ea"/>
                <a:cs typeface="+mn-ea"/>
              </a:rPr>
              <a:t>中外历史事件简表</a:t>
            </a:r>
            <a:r>
              <a:rPr lang="en-US" altLang="zh-CN" b="1" dirty="0">
                <a:latin typeface="+mn-ea"/>
                <a:cs typeface="+mn-ea"/>
              </a:rPr>
              <a:t>”</a:t>
            </a:r>
            <a:r>
              <a:rPr lang="zh-CN" altLang="en-US" b="1" dirty="0">
                <a:latin typeface="+mn-ea"/>
                <a:cs typeface="+mn-ea"/>
              </a:rPr>
              <a:t>中提炼信息，自拟论题，加以阐述。</a:t>
            </a:r>
            <a:endParaRPr lang="zh-CN" altLang="en-US" b="1" dirty="0">
              <a:latin typeface="+mn-ea"/>
              <a:cs typeface="+mn-ea"/>
            </a:endParaRPr>
          </a:p>
        </p:txBody>
      </p:sp>
      <p:sp>
        <p:nvSpPr>
          <p:cNvPr id="184324" name="文本框 184323"/>
          <p:cNvSpPr txBox="1"/>
          <p:nvPr/>
        </p:nvSpPr>
        <p:spPr>
          <a:xfrm>
            <a:off x="-44450" y="123825"/>
            <a:ext cx="90249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2015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-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2017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年高考全国卷</a:t>
            </a:r>
            <a:r>
              <a:rPr lang="zh-CN" altLang="en-US" sz="3200" b="1" dirty="0">
                <a:ea typeface="黑体" panose="02010609060101010101" pitchFamily="49" charset="-122"/>
                <a:sym typeface="+mn-ea"/>
              </a:rPr>
              <a:t>Ⅰ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历史开放性试题分析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2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14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214" end="2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40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240" end="2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1" end="3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271" end="3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72" end="3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272" end="3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27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327" end="3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322263" y="1016000"/>
          <a:ext cx="8507730" cy="4667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3225"/>
                <a:gridCol w="2254250"/>
                <a:gridCol w="4580255"/>
              </a:tblGrid>
              <a:tr h="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</a:rPr>
                        <a:t>年份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</a:rPr>
                        <a:t>材料类型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 b="1">
                          <a:solidFill>
                            <a:schemeClr val="tx1"/>
                          </a:solidFill>
                        </a:rPr>
                        <a:t>设问点</a:t>
                      </a:r>
                      <a:endParaRPr lang="zh-CN" altLang="en-US" sz="32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solidFill>
                            <a:srgbClr val="C00000"/>
                          </a:solidFill>
                          <a:uFillTx/>
                        </a:rPr>
                        <a:t>2015</a:t>
                      </a:r>
                      <a:r>
                        <a:rPr lang="zh-CN" altLang="en-US" sz="2800" b="1">
                          <a:solidFill>
                            <a:srgbClr val="C00000"/>
                          </a:solidFill>
                          <a:uFillTx/>
                        </a:rPr>
                        <a:t>年</a:t>
                      </a:r>
                      <a:endParaRPr lang="zh-CN" altLang="en-US" sz="2800" b="1">
                        <a:solidFill>
                          <a:srgbClr val="C0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uFillTx/>
                        </a:rPr>
                        <a:t>公式</a:t>
                      </a:r>
                      <a:endParaRPr lang="zh-CN" altLang="en-US" sz="2800" b="1">
                        <a:solidFill>
                          <a:srgbClr val="C0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uFillTx/>
                        </a:rPr>
                        <a:t>探讨论题（观点）</a:t>
                      </a:r>
                      <a:endParaRPr lang="zh-CN" altLang="en-US" sz="2800" b="1">
                        <a:solidFill>
                          <a:srgbClr val="C0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solidFill>
                            <a:srgbClr val="C00000"/>
                          </a:solidFill>
                          <a:uFillTx/>
                        </a:rPr>
                        <a:t>2016</a:t>
                      </a:r>
                      <a:r>
                        <a:rPr lang="zh-CN" altLang="en-US" sz="2800" b="1">
                          <a:solidFill>
                            <a:srgbClr val="C00000"/>
                          </a:solidFill>
                          <a:uFillTx/>
                        </a:rPr>
                        <a:t>年</a:t>
                      </a:r>
                      <a:endParaRPr lang="zh-CN" altLang="en-US" sz="2800" b="1">
                        <a:solidFill>
                          <a:srgbClr val="C0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uFillTx/>
                        </a:rPr>
                        <a:t>文字</a:t>
                      </a:r>
                      <a:endParaRPr lang="zh-CN" altLang="en-US" sz="2800" b="1">
                        <a:solidFill>
                          <a:srgbClr val="C0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uFillTx/>
                        </a:rPr>
                        <a:t>提出论题并加以阐述</a:t>
                      </a:r>
                      <a:endParaRPr lang="zh-CN" altLang="en-US" sz="2800" b="1">
                        <a:solidFill>
                          <a:srgbClr val="C0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94488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solidFill>
                            <a:srgbClr val="C00000"/>
                          </a:solidFill>
                          <a:uFillTx/>
                        </a:rPr>
                        <a:t>2017</a:t>
                      </a:r>
                      <a:r>
                        <a:rPr lang="zh-CN" altLang="en-US" sz="2800" b="1">
                          <a:solidFill>
                            <a:srgbClr val="C00000"/>
                          </a:solidFill>
                          <a:uFillTx/>
                        </a:rPr>
                        <a:t>年</a:t>
                      </a:r>
                      <a:endParaRPr lang="zh-CN" altLang="en-US" sz="2800" b="1">
                        <a:solidFill>
                          <a:srgbClr val="C0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uFillTx/>
                        </a:rPr>
                        <a:t>表格</a:t>
                      </a:r>
                      <a:endParaRPr lang="zh-CN" altLang="en-US" sz="2800" b="1">
                        <a:solidFill>
                          <a:srgbClr val="C0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olidFill>
                            <a:srgbClr val="C00000"/>
                          </a:solidFill>
                          <a:uFillTx/>
                        </a:rPr>
                        <a:t>自拟论题并加阐述</a:t>
                      </a:r>
                      <a:endParaRPr lang="zh-CN" altLang="en-US" sz="2800" b="1">
                        <a:solidFill>
                          <a:srgbClr val="C00000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108583" name="文本框 2"/>
          <p:cNvSpPr txBox="1"/>
          <p:nvPr/>
        </p:nvSpPr>
        <p:spPr>
          <a:xfrm>
            <a:off x="322263" y="188913"/>
            <a:ext cx="82511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2015</a:t>
            </a:r>
            <a:r>
              <a:rPr lang="en-US" altLang="zh-CN" sz="3200" b="1">
                <a:latin typeface="Arial" panose="020B0604020202020204" pitchFamily="34" charset="0"/>
                <a:ea typeface="黑体" panose="02010609060101010101" pitchFamily="49" charset="-122"/>
              </a:rPr>
              <a:t>-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2017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年全国文综卷历史开放性试题分析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8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表格 2"/>
          <p:cNvGraphicFramePr/>
          <p:nvPr/>
        </p:nvGraphicFramePr>
        <p:xfrm>
          <a:off x="523875" y="1255713"/>
          <a:ext cx="8253413" cy="489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2515"/>
                <a:gridCol w="4640580"/>
              </a:tblGrid>
              <a:tr h="55181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solidFill>
                            <a:srgbClr val="FFFF00"/>
                          </a:solidFill>
                          <a:uFillTx/>
                          <a:ea typeface="黑体" panose="02010609060101010101" pitchFamily="49" charset="-122"/>
                        </a:rPr>
                        <a:t>             </a:t>
                      </a:r>
                      <a:r>
                        <a:rPr lang="zh-CN" altLang="en-US" sz="3200" b="1">
                          <a:solidFill>
                            <a:srgbClr val="FFFF00"/>
                          </a:solidFill>
                          <a:uFillTx/>
                          <a:ea typeface="黑体" panose="02010609060101010101" pitchFamily="49" charset="-122"/>
                        </a:rPr>
                        <a:t>答题要素</a:t>
                      </a:r>
                      <a:endParaRPr lang="zh-CN" altLang="en-US" sz="3200" b="1">
                        <a:solidFill>
                          <a:srgbClr val="FFFF00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3200" b="1">
                          <a:solidFill>
                            <a:srgbClr val="FFFF00"/>
                          </a:solidFill>
                          <a:uFillTx/>
                          <a:ea typeface="黑体" panose="02010609060101010101" pitchFamily="49" charset="-122"/>
                        </a:rPr>
                        <a:t>    </a:t>
                      </a:r>
                      <a:r>
                        <a:rPr lang="zh-CN" altLang="zh-CN" sz="3200" b="1">
                          <a:solidFill>
                            <a:srgbClr val="FFFF00"/>
                          </a:solidFill>
                          <a:uFillTx/>
                          <a:ea typeface="黑体" panose="02010609060101010101" pitchFamily="49" charset="-122"/>
                        </a:rPr>
                        <a:t>对</a:t>
                      </a:r>
                      <a:r>
                        <a:rPr lang="zh-CN" altLang="en-US" sz="3200" b="1">
                          <a:solidFill>
                            <a:srgbClr val="FFFF00"/>
                          </a:solidFill>
                          <a:uFillTx/>
                          <a:ea typeface="黑体" panose="02010609060101010101" pitchFamily="49" charset="-122"/>
                        </a:rPr>
                        <a:t>学科能力的考查</a:t>
                      </a:r>
                      <a:endParaRPr lang="zh-CN" altLang="en-US" sz="3200" b="1">
                        <a:solidFill>
                          <a:srgbClr val="FFFF00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213233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从材料中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提取（炼）信息、观点、论题</a:t>
                      </a:r>
                      <a:r>
                        <a:rPr 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，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提出建议（方案）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获取和解读信息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 </a:t>
                      </a: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sym typeface="+mn-ea"/>
                        </a:rPr>
                        <a:t>发现历史问题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  <a:sym typeface="+mn-ea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sym typeface="+mn-ea"/>
                        </a:rPr>
                        <a:t>  独立提出观点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  <a:sym typeface="+mn-ea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（历史学科能力的最高体现，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>
                        <a:lnSpc>
                          <a:spcPct val="90000"/>
                        </a:lnSpc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更能体现选拔功能）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  <a:p>
                      <a:pPr algn="l">
                        <a:buNone/>
                      </a:pPr>
                      <a:endParaRPr lang="zh-CN" altLang="en-US" sz="2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13246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论述、评析、阐述、说明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观点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论题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信息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”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、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“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建议（方案）</a:t>
                      </a:r>
                      <a:r>
                        <a:rPr lang="en-US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”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 </a:t>
                      </a: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说明历史现象和历史观点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+mn-ea"/>
                        </a:rPr>
                        <a:t>  论证历史问题</a:t>
                      </a:r>
                      <a:endParaRPr lang="en-US" altLang="zh-CN" sz="2800" b="1">
                        <a:latin typeface="Arial" panose="020B0604020202020204" pitchFamily="34" charset="0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  正确解释历史事物。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109583" name="文本框 1"/>
          <p:cNvSpPr txBox="1"/>
          <p:nvPr/>
        </p:nvSpPr>
        <p:spPr>
          <a:xfrm>
            <a:off x="641350" y="390525"/>
            <a:ext cx="7450138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开放性试题较全面地考查学科能力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8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8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3" name="文本框 1"/>
          <p:cNvSpPr txBox="1"/>
          <p:nvPr/>
        </p:nvSpPr>
        <p:spPr>
          <a:xfrm>
            <a:off x="133985" y="2553653"/>
            <a:ext cx="8875713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材料形式有变，如文字、表格、示意图、地图、图片、漫画、目录等等形式年年变换。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设问形式有变。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越来越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呈现综合性的命题趋势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--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即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材料的综合性、知识的综合性和核心素养要求的综合性）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410528" y="532448"/>
            <a:ext cx="8126413" cy="709613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近</a:t>
            </a:r>
            <a:r>
              <a:rPr lang="en-US" altLang="zh-CN" sz="3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年高考历史开放性试题的变与不变</a:t>
            </a:r>
            <a:endParaRPr lang="zh-CN" altLang="en-US" sz="3600" strike="noStrike" noProof="1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1450" y="3430588"/>
            <a:ext cx="88757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华文行楷" panose="02010800040101010101" charset="-122"/>
                <a:ea typeface="华文行楷" panose="02010800040101010101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245" y="1971040"/>
            <a:ext cx="1530350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变：</a:t>
            </a:r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10593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3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10593">
                                            <p:txEl>
                                              <p:charRg st="35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3">
                                            <p:txEl>
                                              <p:charRg st="45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10593">
                                            <p:txEl>
                                              <p:charRg st="45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2400" y="1264920"/>
            <a:ext cx="893699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不变</a:t>
            </a:r>
            <a:r>
              <a:rPr lang="zh-CN" altLang="en-US" sz="3200">
                <a:latin typeface="+mn-ea"/>
                <a:ea typeface="+mn-ea"/>
                <a:sym typeface="+mn-ea"/>
              </a:rPr>
              <a:t>：</a:t>
            </a:r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200" b="1">
                <a:sym typeface="+mn-ea"/>
              </a:rPr>
              <a:t>1</a:t>
            </a:r>
            <a:r>
              <a:rPr lang="en-US" altLang="zh-CN" sz="3200" b="1">
                <a:sym typeface="+mn-ea"/>
              </a:rPr>
              <a:t>.</a:t>
            </a:r>
            <a:r>
              <a:rPr lang="zh-CN" altLang="zh-CN" sz="3200" b="1">
                <a:sym typeface="+mn-ea"/>
              </a:rPr>
              <a:t>体现开放性的</a:t>
            </a:r>
            <a:r>
              <a:rPr lang="zh-CN" altLang="zh-CN" sz="3200" b="1">
                <a:solidFill>
                  <a:srgbClr val="FF0000"/>
                </a:solidFill>
                <a:sym typeface="+mn-ea"/>
              </a:rPr>
              <a:t>特点</a:t>
            </a:r>
            <a:r>
              <a:rPr lang="zh-CN" altLang="zh-CN" sz="3200" b="1">
                <a:sym typeface="+mn-ea"/>
              </a:rPr>
              <a:t>不变</a:t>
            </a:r>
            <a:r>
              <a:rPr lang="en-US" altLang="zh-CN" sz="3200" b="1">
                <a:sym typeface="+mn-ea"/>
              </a:rPr>
              <a:t>--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材料</a:t>
            </a:r>
            <a:r>
              <a:rPr lang="zh-CN" altLang="en-US" sz="3200" b="1">
                <a:sym typeface="+mn-ea"/>
              </a:rPr>
              <a:t>的开放、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答题</a:t>
            </a:r>
            <a:r>
              <a:rPr lang="zh-CN" altLang="en-US" sz="3200" b="1">
                <a:sym typeface="+mn-ea"/>
              </a:rPr>
              <a:t>的开放性、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评分标准</a:t>
            </a:r>
            <a:r>
              <a:rPr lang="zh-CN" altLang="en-US" sz="3200" b="1">
                <a:sym typeface="+mn-ea"/>
              </a:rPr>
              <a:t>的开放性。</a:t>
            </a:r>
            <a:endParaRPr lang="zh-CN" altLang="en-US" sz="320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3200" b="1">
                <a:sym typeface="+mn-ea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考查的能力要求</a:t>
            </a:r>
            <a:r>
              <a:rPr lang="zh-CN" altLang="en-US" sz="3200" b="1">
                <a:sym typeface="+mn-ea"/>
              </a:rPr>
              <a:t>不变</a:t>
            </a:r>
            <a:r>
              <a:rPr lang="en-US" altLang="zh-CN" sz="3200" b="1">
                <a:sym typeface="+mn-ea"/>
              </a:rPr>
              <a:t>--</a:t>
            </a:r>
            <a:r>
              <a:rPr lang="zh-CN" altLang="en-US" sz="3200" b="1">
                <a:sym typeface="宋体" panose="02010600030101010101" pitchFamily="2" charset="-122"/>
              </a:rPr>
              <a:t>突出考查</a:t>
            </a:r>
            <a:r>
              <a:rPr lang="zh-CN" altLang="zh-CN" sz="3200" b="1">
                <a:sym typeface="宋体" panose="02010600030101010101" pitchFamily="2" charset="-122"/>
              </a:rPr>
              <a:t>发现问题</a:t>
            </a:r>
            <a:r>
              <a:rPr lang="zh-CN" altLang="en-US" sz="3200" b="1">
                <a:sym typeface="宋体" panose="02010600030101010101" pitchFamily="2" charset="-122"/>
              </a:rPr>
              <a:t>、提出问题的能力的趋势。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sym typeface="+mn-ea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答题基本模式</a:t>
            </a:r>
            <a:r>
              <a:rPr lang="zh-CN" altLang="en-US" sz="3200" b="1">
                <a:sym typeface="+mn-ea"/>
              </a:rPr>
              <a:t>不变：依据材料提炼信息</a:t>
            </a:r>
            <a:r>
              <a:rPr lang="zh-CN" altLang="zh-CN" sz="3200" b="1">
                <a:sym typeface="+mn-ea"/>
              </a:rPr>
              <a:t>、</a:t>
            </a:r>
            <a:r>
              <a:rPr lang="zh-CN" altLang="en-US" sz="3200" b="1">
                <a:sym typeface="+mn-ea"/>
              </a:rPr>
              <a:t>观点、论题、看法、建议、方案等，然后加以阐述</a:t>
            </a:r>
            <a:r>
              <a:rPr lang="zh-CN" altLang="zh-CN" sz="3200" b="1">
                <a:sym typeface="+mn-ea"/>
              </a:rPr>
              <a:t>、</a:t>
            </a:r>
            <a:r>
              <a:rPr lang="zh-CN" altLang="en-US" sz="3200" b="1">
                <a:sym typeface="+mn-ea"/>
              </a:rPr>
              <a:t>论述、论证、说明。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sym typeface="+mn-ea"/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答题基本要求</a:t>
            </a:r>
            <a:r>
              <a:rPr lang="zh-CN" altLang="en-US" sz="3200" b="1">
                <a:sym typeface="+mn-ea"/>
              </a:rPr>
              <a:t>不变：论史论结合；多维度思考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7" name="文本框 1"/>
          <p:cNvSpPr txBox="1"/>
          <p:nvPr/>
        </p:nvSpPr>
        <p:spPr>
          <a:xfrm>
            <a:off x="283210" y="2455545"/>
            <a:ext cx="8825230" cy="470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275"/>
              </a:lnSpc>
            </a:pP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4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zh-CN" altLang="en-US" sz="28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3275"/>
              </a:lnSpc>
            </a:pP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思路一：政治、经济、文化、军事、宗教、外交。</a:t>
            </a:r>
            <a:endParaRPr lang="zh-CN" altLang="en-US" sz="28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3675"/>
              </a:lnSpc>
            </a:pP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思路二：外因、内因。</a:t>
            </a:r>
            <a:endParaRPr lang="zh-CN" altLang="en-US" sz="28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3675"/>
              </a:lnSpc>
            </a:pP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思路三：国际因素、国内因素。</a:t>
            </a:r>
            <a:endParaRPr lang="zh-CN" altLang="en-US" sz="28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3675"/>
              </a:lnSpc>
            </a:pP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思路四：历史诸时段</a:t>
            </a:r>
            <a:endParaRPr lang="zh-CN" altLang="en-US" sz="28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3675"/>
              </a:lnSpc>
            </a:pP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思路五：理论、实践</a:t>
            </a:r>
            <a:endParaRPr lang="zh-CN" altLang="en-US" sz="28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3675"/>
              </a:lnSpc>
            </a:pP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思路六：正反两方面</a:t>
            </a:r>
            <a:endParaRPr lang="en-US" altLang="zh-CN" sz="28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3675"/>
              </a:lnSpc>
            </a:pP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思路七：古今（或东西、南北)比较方法进行论述的</a:t>
            </a:r>
            <a:endParaRPr lang="zh-CN" altLang="en-US" sz="28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3675"/>
              </a:lnSpc>
            </a:pPr>
            <a:r>
              <a:rPr lang="zh-CN" altLang="en-US" sz="28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思路八：与该事件有关联的多个主体</a:t>
            </a:r>
            <a:endParaRPr lang="zh-CN" altLang="en-US" sz="28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ts val="3675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0070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3288" y="66040"/>
            <a:ext cx="4265612" cy="5111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ts val="3275"/>
              </a:lnSpc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开放性试题的解题方法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2313" y="577215"/>
            <a:ext cx="4473575" cy="5111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ts val="3275"/>
              </a:lnSpc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（一）先读设问，明确要求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2783" y="1088390"/>
            <a:ext cx="4572000" cy="5111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ts val="3275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（二）浏览材料，理解主旨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2783" y="1599565"/>
            <a:ext cx="7653337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（三）找关键词，提炼观点（信息、论题）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2313" y="2121853"/>
            <a:ext cx="4572000" cy="1033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lnSpc>
                <a:spcPts val="3675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（四）联系知识，</a:t>
            </a:r>
            <a:r>
              <a:rPr lang="zh-CN" altLang="en-US" sz="2800" b="1">
                <a:sym typeface="宋体" panose="02010600030101010101" pitchFamily="2" charset="-122"/>
              </a:rPr>
              <a:t>论述充分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ts val="3675"/>
              </a:lnSpc>
            </a:pP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9143" y="2580323"/>
            <a:ext cx="5927725" cy="562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675"/>
              </a:lnSpc>
            </a:pP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1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16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1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16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1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16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16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16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16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16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16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16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16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16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16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16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16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16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1" name="文本框 1"/>
          <p:cNvSpPr txBox="1"/>
          <p:nvPr/>
        </p:nvSpPr>
        <p:spPr>
          <a:xfrm>
            <a:off x="234950" y="3778250"/>
            <a:ext cx="8978900" cy="2800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特别强调：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论述、阐述或说明都要围绕观点展开，与观点在逻辑上高度一致。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表达时，要特别注意条理性，分条逐一展开。切忌一段到底。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3.一定要使用历史学科语言，切忌口头语。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4388" y="268288"/>
            <a:ext cx="482758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（六）讲究格式，史论</a:t>
            </a:r>
            <a:r>
              <a:rPr lang="zh-CN" altLang="en-US" sz="28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结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合。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663" y="636588"/>
            <a:ext cx="8150225" cy="31416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065"/>
              </a:lnSpc>
            </a:pP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分段作答，突出结构。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1.提炼观点；提取信息；拟定论题。（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无需作任何铺垫，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自成一段 ）2.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论述、论证、阐述、说明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（逻辑严谨、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史论结合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、多维角度） 3.总结提升，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以凸显观点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。不宜简单重复，最好能上升到一定理论高度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史论结合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要求史中有论，论从史出。不要形成史实的堆砌，或者是整篇的空洞地说理论述。“史论结合”之“史”，包括材料提供的信息，不要片面地将“史”理解成所学的课本知识。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12641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>
                                            <p:txEl>
                                              <p:charRg st="1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112641">
                                            <p:txEl>
                                              <p:charRg st="13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>
                                            <p:txEl>
                                              <p:charRg st="45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12641">
                                            <p:txEl>
                                              <p:charRg st="45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1">
                                            <p:txEl>
                                              <p:charRg st="75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112641">
                                            <p:txEl>
                                              <p:charRg st="75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文本框 2"/>
          <p:cNvSpPr txBox="1"/>
          <p:nvPr/>
        </p:nvSpPr>
        <p:spPr>
          <a:xfrm>
            <a:off x="392113" y="1836738"/>
            <a:ext cx="8428037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i="1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zh-CN" sz="3200" b="1" i="1">
                <a:latin typeface="Arial" panose="020B0604020202020204" pitchFamily="34" charset="0"/>
                <a:ea typeface="宋体" panose="02010600030101010101" pitchFamily="2" charset="-122"/>
              </a:rPr>
              <a:t>分不清信息</a:t>
            </a:r>
            <a:r>
              <a:rPr lang="zh-CN" altLang="en-US" sz="3200" b="1" i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zh-CN" sz="3200" b="1" i="1">
                <a:latin typeface="Arial" panose="020B0604020202020204" pitchFamily="34" charset="0"/>
                <a:ea typeface="宋体" panose="02010600030101010101" pitchFamily="2" charset="-122"/>
              </a:rPr>
              <a:t>观点</a:t>
            </a:r>
            <a:r>
              <a:rPr lang="zh-CN" altLang="en-US" sz="3200" b="1" i="1">
                <a:latin typeface="Arial" panose="020B0604020202020204" pitchFamily="34" charset="0"/>
                <a:ea typeface="宋体" panose="02010600030101010101" pitchFamily="2" charset="-122"/>
              </a:rPr>
              <a:t>、论题的区别，导致观点或论题不明确；</a:t>
            </a:r>
            <a:endParaRPr lang="zh-CN" altLang="en-US" sz="3200" b="1" i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 i="1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i="1">
                <a:latin typeface="Arial" panose="020B0604020202020204" pitchFamily="34" charset="0"/>
                <a:ea typeface="宋体" panose="02010600030101010101" pitchFamily="2" charset="-122"/>
              </a:rPr>
              <a:t>没有层次，条理混乱；</a:t>
            </a:r>
            <a:endParaRPr lang="zh-CN" altLang="en-US" sz="3200" b="1" i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 i="1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200" b="1" i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论述、阐述或说明</a:t>
            </a:r>
            <a:r>
              <a:rPr lang="zh-CN" altLang="zh-CN" sz="3200" b="1" i="1">
                <a:latin typeface="Arial" panose="020B0604020202020204" pitchFamily="34" charset="0"/>
                <a:ea typeface="宋体" panose="02010600030101010101" pitchFamily="2" charset="-122"/>
              </a:rPr>
              <a:t>空洞说理，缺乏史实，或者堆砌史实，没有论述；</a:t>
            </a:r>
            <a:endParaRPr lang="zh-CN" altLang="zh-CN" sz="3200" b="1" i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 i="1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3200" b="1" i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论述、阐述或说明不得要领，严重偏离观点或论题；</a:t>
            </a:r>
            <a:endParaRPr lang="zh-CN" altLang="en-US" sz="3200" b="1" i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3200" b="1" i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3200" b="1" i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字迹潦草，难以辨认。</a:t>
            </a:r>
            <a:endParaRPr lang="zh-CN" altLang="en-US" sz="3200" b="1" i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 i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endParaRPr lang="zh-CN" altLang="en-US" sz="3200" b="1" i="1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1558290" y="213360"/>
            <a:ext cx="6096000" cy="9144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答开放性试题学生常见的错误</a:t>
            </a:r>
            <a:endParaRPr lang="zh-CN" altLang="en-US" sz="3200" b="1" strike="noStrike" noProof="1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13666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29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13666">
                                            <p:txEl>
                                              <p:charRg st="29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13666">
                                            <p:txEl>
                                              <p:charRg st="42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75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13666">
                                            <p:txEl>
                                              <p:charRg st="75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charRg st="101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13666">
                                            <p:txEl>
                                              <p:charRg st="101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3.xml><?xml version="1.0" encoding="utf-8"?>
<p:tagLst xmlns:p="http://schemas.openxmlformats.org/presentationml/2006/main">
  <p:tag name="KSO_WM_TEMPLATE_CATEGORY" val="basetag"/>
  <p:tag name="KSO_WM_TEMPLATE_INDEX" val="201637016"/>
  <p:tag name="KSO_WM_TAG_VERSION" val="1.0"/>
  <p:tag name="KSO_WM_TEMPLATE_THUMBS_INDEX" val="1、2、5、6、7、11、12、18、21、23、27、32、37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4667"/>
  <p:tag name="KSO_WM_TAG_VERSION" val="1.0"/>
  <p:tag name="KSO_WM_SLIDE_ID" val="basetag20164667_1"/>
  <p:tag name="KSO_WM_SLIDE_INDEX" val="1"/>
  <p:tag name="KSO_WM_SLIDE_ITEM_CNT" val="0"/>
  <p:tag name="KSO_WM_SLIDE_TYPE" val="title"/>
  <p:tag name="KSO_WM_TEMPLATE_THUMBS_INDEX" val="1、2、5、6、7、11、12、18、21、23、27、32、37"/>
  <p:tag name="KSO_WM_BEAUTIFY_FLAG" val="#wm#"/>
</p:tagLst>
</file>

<file path=ppt/theme/theme1.xml><?xml version="1.0" encoding="utf-8"?>
<a:theme xmlns:a="http://schemas.openxmlformats.org/drawingml/2006/main" name="默认设计模板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1461</Words>
  <Application>WPS 演示</Application>
  <PresentationFormat>在屏幕上显示</PresentationFormat>
  <Paragraphs>123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Calibri Light</vt:lpstr>
      <vt:lpstr>Impact</vt:lpstr>
      <vt:lpstr>黑体</vt:lpstr>
      <vt:lpstr>楷体</vt:lpstr>
      <vt:lpstr>微软雅黑</vt:lpstr>
      <vt:lpstr>华文行楷</vt:lpstr>
      <vt:lpstr>隶书</vt:lpstr>
      <vt:lpstr>Arial Unicode MS</vt:lpstr>
      <vt:lpstr>Calibri</vt:lpstr>
      <vt:lpstr>默认设计模板</vt:lpstr>
      <vt:lpstr>1_Office 主题</vt:lpstr>
      <vt:lpstr>               分析高考历史开放性题特点                 寻找解题规律                         ——以近3年高考全国卷Ⅰ为例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高平</cp:lastModifiedBy>
  <cp:revision>541</cp:revision>
  <dcterms:created xsi:type="dcterms:W3CDTF">2016-11-14T04:47:00Z</dcterms:created>
  <dcterms:modified xsi:type="dcterms:W3CDTF">2018-05-15T07:22:13Z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